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Oswald" pitchFamily="2" charset="77"/>
      <p:regular r:id="rId30"/>
      <p:bold r:id="rId31"/>
    </p:embeddedFont>
    <p:embeddedFont>
      <p:font typeface="Source Code Pro" panose="020B0509030403020204" pitchFamily="49" charset="77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3F85AB-6498-4E51-81C2-AAFBAB763D58}">
  <a:tblStyle styleId="{E63F85AB-6498-4E51-81C2-AAFBAB763D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mzar.com/convert/m4a-to-mp3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4a3536225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74a3536225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upload an audio file: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1)</a:t>
            </a:r>
            <a:r>
              <a:rPr lang="en" dirty="0"/>
              <a:t>Record audio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2)</a:t>
            </a:r>
            <a:r>
              <a:rPr lang="en" dirty="0"/>
              <a:t>Convert to mp3 if needed (</a:t>
            </a:r>
            <a:r>
              <a:rPr lang="en" dirty="0" err="1"/>
              <a:t>i</a:t>
            </a:r>
            <a:r>
              <a:rPr lang="en" dirty="0"/>
              <a:t> used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https://www.zamzar.com/convert/m4a-to-mp3/</a:t>
            </a:r>
            <a:r>
              <a:rPr lang="en" dirty="0"/>
              <a:t>)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3)</a:t>
            </a:r>
            <a:r>
              <a:rPr lang="en" dirty="0"/>
              <a:t>Move it to your google drive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4)</a:t>
            </a:r>
            <a:r>
              <a:rPr lang="en" dirty="0"/>
              <a:t>In the power point slide, click on insert, audio, and then pick your sound file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Don`t forget to share it to me so I could download to my computer and upload to power </a:t>
            </a:r>
            <a:r>
              <a:rPr lang="en" dirty="0" err="1"/>
              <a:t>pointt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4a3536225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74a3536225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Speaker: Daniel Mendez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4a3536225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74a3536225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Speaker: </a:t>
            </a:r>
            <a:r>
              <a:rPr lang="en" dirty="0" err="1"/>
              <a:t>Samah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4a3536225_2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g74a3536225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4a3536225_2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g74a3536225_2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4a3536225_2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74a3536225_2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Speaker: Ben Holt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4a3536225_2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g74a3536225_2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Speaker: Ben Holt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4a3536225_2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74a3536225_2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Speaker: Ben Holt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74a3536225_2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74a3536225_2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Conner Makoben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4a3536225_2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Speaker: Mohamed</a:t>
            </a:r>
            <a:endParaRPr dirty="0"/>
          </a:p>
        </p:txBody>
      </p:sp>
      <p:sp>
        <p:nvSpPr>
          <p:cNvPr id="391" name="Google Shape;391;g74a3536225_2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74a3536225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74a3536225_2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Speaker: Ben Holt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4a3536225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g74a3536225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4a3536225_2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74a3536225_2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4a3536225_2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g74a3536225_2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4a3536225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74a3536225_2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4a3536225_2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74a3536225_2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74a3536225_2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74a3536225_2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Speaker: Daniel Mendez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74a3536225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Speaker: Daniel Mendez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6" name="Google Shape;456;g74a3536225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74a3536225_2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74a3536225_2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4a3536225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g74a3536225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4a3536225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74a3536225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4a3536225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 Ben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74a3536225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4a3536225_2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74a3536225_2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Samah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4a3536225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74a3536225_2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Samah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4a3536225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4a3536225_2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/>
              <a:t>Speaker: Daniel Mendez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4a3536225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74a3536225_2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Speaker: Daniel Mendez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rgbClr val="C81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52045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8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9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C40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" name="Google Shape;88;p21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rgbClr val="C40000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Google Shape;97;p23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rgbClr val="C40000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98" name="Google Shape;98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sddec20-16.sd.ece.iastate.edu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/>
              <a:t>Small Scale Stand Alone Hybrid Solar PV and Wind Energy Generation System for EE 452 Lab</a:t>
            </a:r>
            <a:endParaRPr sz="3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1800"/>
              <a:t>Team: Daniel Mendez, Benjamin Holt, Samah Shabbo, Conner Makoben, Mohamed Adam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1800"/>
              <a:t>Advisor/Client: Venkataramana Ajjarapu - Professor of Electrical Engineering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1800"/>
              <a:t>Team Website: 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http://sddec20-16.sd.ece.iastate.edu</a:t>
            </a:r>
            <a:r>
              <a:rPr lang="en" sz="1800"/>
              <a:t>, Team Number: sddec20-16         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2000"/>
          </a:p>
        </p:txBody>
      </p:sp>
      <p:sp>
        <p:nvSpPr>
          <p:cNvPr id="109" name="Google Shape;109;p2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slide1" descr="slide1">
            <a:hlinkClick r:id="" action="ppaction://media"/>
            <a:extLst>
              <a:ext uri="{FF2B5EF4-FFF2-40B4-BE49-F238E27FC236}">
                <a16:creationId xmlns:a16="http://schemas.microsoft.com/office/drawing/2014/main" id="{B2D8A240-C4A5-8147-8B53-4FCE904E8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388" y="18565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Potential risks and Mitigation</a:t>
            </a:r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of risk analysis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Electric shock, injury or death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Arcing, explosion, fire causing burns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Fire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Mitigation steps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Ensure all equipment is electrically safe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Comply with all standards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Standard operating procedure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Troubleshoot and reconfigure circuit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Monitor loads</a:t>
            </a:r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10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215" name="Google Shape;215;p34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3089589-83F5-A24A-B730-938041390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9106" y="11910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Resource and Cost Estimate</a:t>
            </a:r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body" idx="1"/>
          </p:nvPr>
        </p:nvSpPr>
        <p:spPr>
          <a:xfrm>
            <a:off x="280800" y="1081250"/>
            <a:ext cx="8863200" cy="3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All resources applied by ECpE, Iowa State University</a:t>
            </a:r>
            <a:endParaRPr sz="13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Bill of Materials:</a:t>
            </a:r>
            <a:endParaRPr sz="11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11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223" name="Google Shape;223;p35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24" name="Google Shape;224;p35"/>
          <p:cNvGraphicFramePr/>
          <p:nvPr/>
        </p:nvGraphicFramePr>
        <p:xfrm>
          <a:off x="584700" y="1584150"/>
          <a:ext cx="2988425" cy="2795260"/>
        </p:xfrm>
        <a:graphic>
          <a:graphicData uri="http://schemas.openxmlformats.org/drawingml/2006/table">
            <a:tbl>
              <a:tblPr>
                <a:noFill/>
                <a:tableStyleId>{E63F85AB-6498-4E51-81C2-AAFBAB763D58}</a:tableStyleId>
              </a:tblPr>
              <a:tblGrid>
                <a:gridCol w="233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Solar panel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</a:t>
                      </a:r>
                      <a:r>
                        <a:rPr lang="en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</a:t>
                      </a:r>
                      <a:endParaRPr sz="12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Wind turbine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Microcontroller Arduino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Arduino LCD display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Circuit breaker and relay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Digital Multimeter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$150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5" name="Google Shape;225;p35"/>
          <p:cNvGraphicFramePr/>
          <p:nvPr>
            <p:extLst>
              <p:ext uri="{D42A27DB-BD31-4B8C-83A1-F6EECF244321}">
                <p14:modId xmlns:p14="http://schemas.microsoft.com/office/powerpoint/2010/main" val="3366029665"/>
              </p:ext>
            </p:extLst>
          </p:nvPr>
        </p:nvGraphicFramePr>
        <p:xfrm>
          <a:off x="3780175" y="1584150"/>
          <a:ext cx="3917200" cy="2412175"/>
        </p:xfrm>
        <a:graphic>
          <a:graphicData uri="http://schemas.openxmlformats.org/drawingml/2006/table">
            <a:tbl>
              <a:tblPr>
                <a:noFill/>
                <a:tableStyleId>{E63F85AB-6498-4E51-81C2-AAFBAB763D58}</a:tableStyleId>
              </a:tblPr>
              <a:tblGrid>
                <a:gridCol w="333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Toggle switch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$30</a:t>
                      </a:r>
                      <a:endParaRPr sz="12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Connection wires &amp; Connectors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Panel box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Light bulb bank</a:t>
                      </a:r>
                      <a:endParaRPr sz="12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$100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Resistor Bank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6" name="Google Shape;226;p35"/>
          <p:cNvGraphicFramePr/>
          <p:nvPr/>
        </p:nvGraphicFramePr>
        <p:xfrm>
          <a:off x="7904425" y="3333750"/>
          <a:ext cx="1096725" cy="822900"/>
        </p:xfrm>
        <a:graphic>
          <a:graphicData uri="http://schemas.openxmlformats.org/drawingml/2006/table">
            <a:tbl>
              <a:tblPr>
                <a:noFill/>
                <a:tableStyleId>{E63F85AB-6498-4E51-81C2-AAFBAB763D58}</a:tableStyleId>
              </a:tblPr>
              <a:tblGrid>
                <a:gridCol w="109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Total Price</a:t>
                      </a:r>
                      <a:endParaRPr sz="15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=$1665</a:t>
                      </a:r>
                      <a:endParaRPr sz="15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cost (online-audio-converter.com).mp3" descr="cost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64455B53-587E-3340-AEBF-1C5483732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0600" y="76644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1013985" y="441029"/>
            <a:ext cx="7808482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Project Milestones and Schedule</a:t>
            </a:r>
            <a:endParaRPr/>
          </a:p>
        </p:txBody>
      </p:sp>
      <p:sp>
        <p:nvSpPr>
          <p:cNvPr id="233" name="Google Shape;233;p36"/>
          <p:cNvSpPr txBox="1"/>
          <p:nvPr/>
        </p:nvSpPr>
        <p:spPr>
          <a:xfrm>
            <a:off x="593760" y="2203412"/>
            <a:ext cx="426758" cy="17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b="1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" b="1" i="0" u="none" strike="noStrike" cap="none">
              <a:solidFill>
                <a:srgbClr val="EE54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" name="Google Shape;234;p36" title="Milestone Text"/>
          <p:cNvGrpSpPr/>
          <p:nvPr/>
        </p:nvGrpSpPr>
        <p:grpSpPr>
          <a:xfrm>
            <a:off x="1024918" y="3731748"/>
            <a:ext cx="989586" cy="638976"/>
            <a:chOff x="1486227" y="3741332"/>
            <a:chExt cx="1319447" cy="851969"/>
          </a:xfrm>
        </p:grpSpPr>
        <p:sp>
          <p:nvSpPr>
            <p:cNvPr id="235" name="Google Shape;235;p36"/>
            <p:cNvSpPr txBox="1"/>
            <p:nvPr/>
          </p:nvSpPr>
          <p:spPr>
            <a:xfrm>
              <a:off x="1510892" y="3741332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236" name="Google Shape;236;p36"/>
            <p:cNvSpPr txBox="1"/>
            <p:nvPr/>
          </p:nvSpPr>
          <p:spPr>
            <a:xfrm>
              <a:off x="1510892" y="4049788"/>
              <a:ext cx="1294782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Research Solar PV and Wind Generation</a:t>
              </a:r>
              <a:endParaRPr/>
            </a:p>
          </p:txBody>
        </p:sp>
        <p:sp>
          <p:nvSpPr>
            <p:cNvPr id="237" name="Google Shape;237;p36"/>
            <p:cNvSpPr txBox="1"/>
            <p:nvPr/>
          </p:nvSpPr>
          <p:spPr>
            <a:xfrm>
              <a:off x="1486227" y="4357564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238;p36" title="Milestone Number"/>
          <p:cNvSpPr/>
          <p:nvPr/>
        </p:nvSpPr>
        <p:spPr>
          <a:xfrm>
            <a:off x="1342972" y="3351875"/>
            <a:ext cx="305755" cy="305755"/>
          </a:xfrm>
          <a:prstGeom prst="ellipse">
            <a:avLst/>
          </a:prstGeom>
          <a:solidFill>
            <a:srgbClr val="331C5B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/>
          </a:p>
        </p:txBody>
      </p:sp>
      <p:pic>
        <p:nvPicPr>
          <p:cNvPr id="239" name="Google Shape;239;p36" title="callo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181847" y="2945676"/>
            <a:ext cx="435769" cy="221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36" descr="Milestone Text"/>
          <p:cNvGrpSpPr/>
          <p:nvPr/>
        </p:nvGrpSpPr>
        <p:grpSpPr>
          <a:xfrm>
            <a:off x="857428" y="990019"/>
            <a:ext cx="971087" cy="545738"/>
            <a:chOff x="1067019" y="1174884"/>
            <a:chExt cx="1294782" cy="727651"/>
          </a:xfrm>
        </p:grpSpPr>
        <p:sp>
          <p:nvSpPr>
            <p:cNvPr id="241" name="Google Shape;241;p36"/>
            <p:cNvSpPr txBox="1"/>
            <p:nvPr/>
          </p:nvSpPr>
          <p:spPr>
            <a:xfrm>
              <a:off x="1067019" y="1174884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242" name="Google Shape;242;p36"/>
            <p:cNvSpPr txBox="1"/>
            <p:nvPr/>
          </p:nvSpPr>
          <p:spPr>
            <a:xfrm>
              <a:off x="1067019" y="1483340"/>
              <a:ext cx="1294782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Test Hardware and Solar PV simulations</a:t>
              </a:r>
              <a:endParaRPr/>
            </a:p>
          </p:txBody>
        </p:sp>
        <p:sp>
          <p:nvSpPr>
            <p:cNvPr id="243" name="Google Shape;243;p36"/>
            <p:cNvSpPr txBox="1"/>
            <p:nvPr/>
          </p:nvSpPr>
          <p:spPr>
            <a:xfrm>
              <a:off x="1067020" y="1666798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4" name="Google Shape;244;p36" title="Milestone Number"/>
          <p:cNvSpPr/>
          <p:nvPr/>
        </p:nvSpPr>
        <p:spPr>
          <a:xfrm>
            <a:off x="1386253" y="1529303"/>
            <a:ext cx="305755" cy="305755"/>
          </a:xfrm>
          <a:prstGeom prst="ellipse">
            <a:avLst/>
          </a:prstGeom>
          <a:solidFill>
            <a:srgbClr val="331C5B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pic>
        <p:nvPicPr>
          <p:cNvPr id="245" name="Google Shape;245;p36" title="callo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53999" y="1988253"/>
            <a:ext cx="435769" cy="22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/>
        </p:nvSpPr>
        <p:spPr>
          <a:xfrm>
            <a:off x="2536932" y="2205053"/>
            <a:ext cx="426758" cy="17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" b="1" i="0" u="none" strike="noStrike" cap="none">
              <a:solidFill>
                <a:srgbClr val="EE54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36" title="Milestone Text"/>
          <p:cNvGrpSpPr/>
          <p:nvPr/>
        </p:nvGrpSpPr>
        <p:grpSpPr>
          <a:xfrm>
            <a:off x="2033003" y="3740880"/>
            <a:ext cx="971087" cy="545633"/>
            <a:chOff x="2110555" y="2162177"/>
            <a:chExt cx="1294782" cy="727511"/>
          </a:xfrm>
        </p:grpSpPr>
        <p:sp>
          <p:nvSpPr>
            <p:cNvPr id="248" name="Google Shape;248;p36"/>
            <p:cNvSpPr txBox="1"/>
            <p:nvPr/>
          </p:nvSpPr>
          <p:spPr>
            <a:xfrm>
              <a:off x="2110555" y="2162177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249" name="Google Shape;249;p36"/>
            <p:cNvSpPr txBox="1"/>
            <p:nvPr/>
          </p:nvSpPr>
          <p:spPr>
            <a:xfrm>
              <a:off x="2110555" y="2470633"/>
              <a:ext cx="1294782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Design Wind generation model</a:t>
              </a:r>
              <a:endParaRPr/>
            </a:p>
          </p:txBody>
        </p:sp>
        <p:sp>
          <p:nvSpPr>
            <p:cNvPr id="250" name="Google Shape;250;p36"/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6" title="Milestone Number"/>
          <p:cNvSpPr/>
          <p:nvPr/>
        </p:nvSpPr>
        <p:spPr>
          <a:xfrm>
            <a:off x="2311042" y="3324382"/>
            <a:ext cx="305755" cy="305755"/>
          </a:xfrm>
          <a:prstGeom prst="ellipse">
            <a:avLst/>
          </a:prstGeom>
          <a:solidFill>
            <a:srgbClr val="475D68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pic>
        <p:nvPicPr>
          <p:cNvPr id="252" name="Google Shape;252;p36" title="callo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149451" y="2932430"/>
            <a:ext cx="435769" cy="22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 txBox="1"/>
          <p:nvPr/>
        </p:nvSpPr>
        <p:spPr>
          <a:xfrm>
            <a:off x="4472332" y="2198178"/>
            <a:ext cx="426758" cy="17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" b="1" i="0" u="none" strike="noStrike" cap="none">
              <a:solidFill>
                <a:srgbClr val="EE54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6" title="Milestone Text"/>
          <p:cNvGrpSpPr/>
          <p:nvPr/>
        </p:nvGrpSpPr>
        <p:grpSpPr>
          <a:xfrm>
            <a:off x="2750311" y="3757311"/>
            <a:ext cx="971087" cy="545633"/>
            <a:chOff x="2110555" y="2162177"/>
            <a:chExt cx="1294782" cy="727511"/>
          </a:xfrm>
        </p:grpSpPr>
        <p:sp>
          <p:nvSpPr>
            <p:cNvPr id="255" name="Google Shape;255;p36"/>
            <p:cNvSpPr txBox="1"/>
            <p:nvPr/>
          </p:nvSpPr>
          <p:spPr>
            <a:xfrm>
              <a:off x="2110555" y="2162177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256" name="Google Shape;256;p36"/>
            <p:cNvSpPr txBox="1"/>
            <p:nvPr/>
          </p:nvSpPr>
          <p:spPr>
            <a:xfrm>
              <a:off x="2110555" y="2470633"/>
              <a:ext cx="1294782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Order equipment</a:t>
              </a:r>
              <a:endParaRPr/>
            </a:p>
          </p:txBody>
        </p:sp>
        <p:sp>
          <p:nvSpPr>
            <p:cNvPr id="257" name="Google Shape;257;p36"/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36" title="Milestone Number"/>
          <p:cNvSpPr/>
          <p:nvPr/>
        </p:nvSpPr>
        <p:spPr>
          <a:xfrm>
            <a:off x="2802018" y="3358196"/>
            <a:ext cx="305755" cy="305755"/>
          </a:xfrm>
          <a:prstGeom prst="ellipse">
            <a:avLst/>
          </a:prstGeom>
          <a:solidFill>
            <a:srgbClr val="741C83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chemeClr val="lt1"/>
                </a:solidFill>
              </a:rPr>
              <a:t>05</a:t>
            </a:r>
            <a:endParaRPr/>
          </a:p>
        </p:txBody>
      </p:sp>
      <p:pic>
        <p:nvPicPr>
          <p:cNvPr id="259" name="Google Shape;259;p36" title="callo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626283" y="2952655"/>
            <a:ext cx="435769" cy="221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36" title="Milestone Text"/>
          <p:cNvGrpSpPr/>
          <p:nvPr/>
        </p:nvGrpSpPr>
        <p:grpSpPr>
          <a:xfrm>
            <a:off x="1771696" y="1004430"/>
            <a:ext cx="971087" cy="545633"/>
            <a:chOff x="2110555" y="2162177"/>
            <a:chExt cx="1294782" cy="727511"/>
          </a:xfrm>
        </p:grpSpPr>
        <p:sp>
          <p:nvSpPr>
            <p:cNvPr id="261" name="Google Shape;261;p36"/>
            <p:cNvSpPr txBox="1"/>
            <p:nvPr/>
          </p:nvSpPr>
          <p:spPr>
            <a:xfrm>
              <a:off x="2110555" y="2162177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262" name="Google Shape;262;p36"/>
            <p:cNvSpPr txBox="1"/>
            <p:nvPr/>
          </p:nvSpPr>
          <p:spPr>
            <a:xfrm>
              <a:off x="2110555" y="2470633"/>
              <a:ext cx="1294782" cy="30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Design solar PV lab simulations</a:t>
              </a:r>
              <a:endParaRPr/>
            </a:p>
          </p:txBody>
        </p:sp>
        <p:sp>
          <p:nvSpPr>
            <p:cNvPr id="263" name="Google Shape;263;p36"/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36" title="Milestone Number"/>
          <p:cNvSpPr/>
          <p:nvPr/>
        </p:nvSpPr>
        <p:spPr>
          <a:xfrm>
            <a:off x="1890841" y="1545383"/>
            <a:ext cx="305755" cy="305755"/>
          </a:xfrm>
          <a:prstGeom prst="ellipse">
            <a:avLst/>
          </a:prstGeom>
          <a:solidFill>
            <a:srgbClr val="741C83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750">
                <a:solidFill>
                  <a:schemeClr val="lt1"/>
                </a:solidFill>
              </a:rPr>
              <a:t>4</a:t>
            </a:r>
            <a:endParaRPr/>
          </a:p>
        </p:txBody>
      </p:sp>
      <p:pic>
        <p:nvPicPr>
          <p:cNvPr id="265" name="Google Shape;265;p36" title="callo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933726" y="1992325"/>
            <a:ext cx="435769" cy="22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6"/>
          <p:cNvSpPr txBox="1"/>
          <p:nvPr/>
        </p:nvSpPr>
        <p:spPr>
          <a:xfrm>
            <a:off x="6414508" y="2198178"/>
            <a:ext cx="426758" cy="17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" b="1" i="0" u="none" strike="noStrike" cap="none">
              <a:solidFill>
                <a:srgbClr val="EE54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6" title="Milestone Number"/>
          <p:cNvSpPr/>
          <p:nvPr/>
        </p:nvSpPr>
        <p:spPr>
          <a:xfrm>
            <a:off x="5741028" y="3351875"/>
            <a:ext cx="305755" cy="305755"/>
          </a:xfrm>
          <a:prstGeom prst="ellipse">
            <a:avLst/>
          </a:prstGeom>
          <a:solidFill>
            <a:srgbClr val="006C81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chemeClr val="lt1"/>
                </a:solidFill>
              </a:rPr>
              <a:t>09</a:t>
            </a:r>
            <a:endParaRPr/>
          </a:p>
        </p:txBody>
      </p:sp>
      <p:grpSp>
        <p:nvGrpSpPr>
          <p:cNvPr id="268" name="Google Shape;268;p36" title="Milestone Text"/>
          <p:cNvGrpSpPr/>
          <p:nvPr/>
        </p:nvGrpSpPr>
        <p:grpSpPr>
          <a:xfrm>
            <a:off x="5486622" y="3812539"/>
            <a:ext cx="971087" cy="545633"/>
            <a:chOff x="2110555" y="2162177"/>
            <a:chExt cx="1294782" cy="727511"/>
          </a:xfrm>
        </p:grpSpPr>
        <p:sp>
          <p:nvSpPr>
            <p:cNvPr id="269" name="Google Shape;269;p36"/>
            <p:cNvSpPr txBox="1"/>
            <p:nvPr/>
          </p:nvSpPr>
          <p:spPr>
            <a:xfrm>
              <a:off x="2110555" y="2162177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270" name="Google Shape;270;p36"/>
            <p:cNvSpPr txBox="1"/>
            <p:nvPr/>
          </p:nvSpPr>
          <p:spPr>
            <a:xfrm>
              <a:off x="2110555" y="2470633"/>
              <a:ext cx="1294782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Adjust lab manual </a:t>
              </a:r>
              <a:endParaRPr/>
            </a:p>
          </p:txBody>
        </p:sp>
        <p:sp>
          <p:nvSpPr>
            <p:cNvPr id="271" name="Google Shape;271;p36"/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2" name="Google Shape;272;p36" title="callo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575856" y="2938145"/>
            <a:ext cx="435769" cy="221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36" title="Milestone Text"/>
          <p:cNvGrpSpPr/>
          <p:nvPr/>
        </p:nvGrpSpPr>
        <p:grpSpPr>
          <a:xfrm>
            <a:off x="2664887" y="1038650"/>
            <a:ext cx="986986" cy="413230"/>
            <a:chOff x="2089356" y="2162177"/>
            <a:chExt cx="1315981" cy="550974"/>
          </a:xfrm>
        </p:grpSpPr>
        <p:sp>
          <p:nvSpPr>
            <p:cNvPr id="274" name="Google Shape;274;p36"/>
            <p:cNvSpPr txBox="1"/>
            <p:nvPr/>
          </p:nvSpPr>
          <p:spPr>
            <a:xfrm>
              <a:off x="2110555" y="2162177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275" name="Google Shape;275;p36"/>
            <p:cNvSpPr txBox="1"/>
            <p:nvPr/>
          </p:nvSpPr>
          <p:spPr>
            <a:xfrm>
              <a:off x="2110555" y="2470633"/>
              <a:ext cx="1294782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6"/>
            <p:cNvSpPr txBox="1"/>
            <p:nvPr/>
          </p:nvSpPr>
          <p:spPr>
            <a:xfrm>
              <a:off x="2089356" y="2477351"/>
              <a:ext cx="12948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Cost analysis and Parts list</a:t>
              </a:r>
              <a:endParaRPr/>
            </a:p>
          </p:txBody>
        </p:sp>
      </p:grpSp>
      <p:sp>
        <p:nvSpPr>
          <p:cNvPr id="277" name="Google Shape;277;p36" title="Milestone Number"/>
          <p:cNvSpPr/>
          <p:nvPr/>
        </p:nvSpPr>
        <p:spPr>
          <a:xfrm>
            <a:off x="2403905" y="1526616"/>
            <a:ext cx="305755" cy="305755"/>
          </a:xfrm>
          <a:prstGeom prst="ellipse">
            <a:avLst/>
          </a:prstGeom>
          <a:solidFill>
            <a:srgbClr val="006C81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chemeClr val="lt1"/>
                </a:solidFill>
              </a:rPr>
              <a:t>06</a:t>
            </a:r>
            <a:endParaRPr/>
          </a:p>
        </p:txBody>
      </p:sp>
      <p:pic>
        <p:nvPicPr>
          <p:cNvPr id="278" name="Google Shape;278;p36" title="callo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400881" y="1957121"/>
            <a:ext cx="435769" cy="221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36" title="Milestone Text"/>
          <p:cNvGrpSpPr/>
          <p:nvPr/>
        </p:nvGrpSpPr>
        <p:grpSpPr>
          <a:xfrm>
            <a:off x="4472332" y="923704"/>
            <a:ext cx="971087" cy="545633"/>
            <a:chOff x="9170729" y="2825146"/>
            <a:chExt cx="1294782" cy="727511"/>
          </a:xfrm>
        </p:grpSpPr>
        <p:sp>
          <p:nvSpPr>
            <p:cNvPr id="280" name="Google Shape;280;p36"/>
            <p:cNvSpPr txBox="1"/>
            <p:nvPr/>
          </p:nvSpPr>
          <p:spPr>
            <a:xfrm>
              <a:off x="9170729" y="2825146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281" name="Google Shape;281;p36"/>
            <p:cNvSpPr txBox="1"/>
            <p:nvPr/>
          </p:nvSpPr>
          <p:spPr>
            <a:xfrm>
              <a:off x="9170729" y="3133602"/>
              <a:ext cx="1294782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Test equipment</a:t>
              </a:r>
              <a:endParaRPr/>
            </a:p>
          </p:txBody>
        </p:sp>
        <p:sp>
          <p:nvSpPr>
            <p:cNvPr id="282" name="Google Shape;282;p36"/>
            <p:cNvSpPr txBox="1"/>
            <p:nvPr/>
          </p:nvSpPr>
          <p:spPr>
            <a:xfrm>
              <a:off x="9170730" y="3316920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36" title="Today Flag Icon"/>
          <p:cNvGrpSpPr/>
          <p:nvPr/>
        </p:nvGrpSpPr>
        <p:grpSpPr>
          <a:xfrm>
            <a:off x="5785127" y="1595458"/>
            <a:ext cx="305755" cy="305755"/>
            <a:chOff x="10636741" y="2652807"/>
            <a:chExt cx="296963" cy="296963"/>
          </a:xfrm>
        </p:grpSpPr>
        <p:sp>
          <p:nvSpPr>
            <p:cNvPr id="284" name="Google Shape;284;p36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rgbClr val="EE5489"/>
            </a:solidFill>
            <a:ln>
              <a:noFill/>
            </a:ln>
            <a:effectLst>
              <a:outerShdw blurRad="25400" dist="127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50" b="0" i="0" u="none" strike="noStrike" cap="none">
                <a:solidFill>
                  <a:srgbClr val="F48CB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5" name="Google Shape;285;p36" title="Flag Ic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6" name="Google Shape;286;p36" title="callo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830850" y="2099058"/>
            <a:ext cx="435769" cy="221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36" title="Year 3"/>
          <p:cNvGrpSpPr/>
          <p:nvPr/>
        </p:nvGrpSpPr>
        <p:grpSpPr>
          <a:xfrm>
            <a:off x="4414971" y="2339285"/>
            <a:ext cx="2088153" cy="421641"/>
            <a:chOff x="5886628" y="3119046"/>
            <a:chExt cx="2784204" cy="562188"/>
          </a:xfrm>
        </p:grpSpPr>
        <p:cxnSp>
          <p:nvCxnSpPr>
            <p:cNvPr id="288" name="Google Shape;288;p36" title="Q lines"/>
            <p:cNvCxnSpPr/>
            <p:nvPr/>
          </p:nvCxnSpPr>
          <p:spPr>
            <a:xfrm>
              <a:off x="6890490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89" name="Google Shape;289;p36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>
              <a:gsLst>
                <a:gs pos="0">
                  <a:srgbClr val="EFCDF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6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6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6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6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4" name="Google Shape;294;p36" title="Q lines"/>
            <p:cNvCxnSpPr/>
            <p:nvPr/>
          </p:nvCxnSpPr>
          <p:spPr>
            <a:xfrm>
              <a:off x="6246612" y="3119046"/>
              <a:ext cx="0" cy="165471"/>
            </a:xfrm>
            <a:prstGeom prst="straightConnector1">
              <a:avLst/>
            </a:prstGeom>
            <a:noFill/>
            <a:ln w="15875" cap="flat" cmpd="sng">
              <a:solidFill>
                <a:srgbClr val="EE548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5" name="Google Shape;295;p36" title="Q lines"/>
            <p:cNvCxnSpPr/>
            <p:nvPr/>
          </p:nvCxnSpPr>
          <p:spPr>
            <a:xfrm>
              <a:off x="7541396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96" name="Google Shape;296;p36" title="Q lines"/>
            <p:cNvCxnSpPr/>
            <p:nvPr/>
          </p:nvCxnSpPr>
          <p:spPr>
            <a:xfrm>
              <a:off x="8188788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97" name="Google Shape;297;p36" title="Quarter Number"/>
            <p:cNvSpPr txBox="1"/>
            <p:nvPr/>
          </p:nvSpPr>
          <p:spPr>
            <a:xfrm>
              <a:off x="6106771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Sep</a:t>
              </a:r>
              <a:endParaRPr sz="7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6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Oct</a:t>
              </a:r>
              <a:endParaRPr sz="750" b="0" i="0" u="none" strike="noStrike" cap="none">
                <a:solidFill>
                  <a:srgbClr val="F06B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6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Nov</a:t>
              </a:r>
              <a:endParaRPr sz="750" b="0" i="0" u="none" strike="noStrike" cap="none">
                <a:solidFill>
                  <a:srgbClr val="F06B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6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Dec</a:t>
              </a:r>
              <a:endParaRPr sz="750" b="0" i="0" u="none" strike="noStrike" cap="none">
                <a:solidFill>
                  <a:srgbClr val="F06B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36" title="Year 2"/>
          <p:cNvGrpSpPr/>
          <p:nvPr/>
        </p:nvGrpSpPr>
        <p:grpSpPr>
          <a:xfrm>
            <a:off x="2481856" y="2339285"/>
            <a:ext cx="2069397" cy="421313"/>
            <a:chOff x="3309141" y="3119046"/>
            <a:chExt cx="2759196" cy="561751"/>
          </a:xfrm>
        </p:grpSpPr>
        <p:sp>
          <p:nvSpPr>
            <p:cNvPr id="302" name="Google Shape;302;p36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>
              <a:gsLst>
                <a:gs pos="0">
                  <a:srgbClr val="DEE5E7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6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6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6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7" name="Google Shape;307;p36" title="Q lines"/>
            <p:cNvCxnSpPr/>
            <p:nvPr/>
          </p:nvCxnSpPr>
          <p:spPr>
            <a:xfrm>
              <a:off x="3657043" y="3119046"/>
              <a:ext cx="0" cy="165471"/>
            </a:xfrm>
            <a:prstGeom prst="straightConnector1">
              <a:avLst/>
            </a:prstGeom>
            <a:noFill/>
            <a:ln w="15875" cap="flat" cmpd="sng">
              <a:solidFill>
                <a:srgbClr val="EE548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8" name="Google Shape;308;p36" title="Q lines"/>
            <p:cNvCxnSpPr/>
            <p:nvPr/>
          </p:nvCxnSpPr>
          <p:spPr>
            <a:xfrm>
              <a:off x="4304435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09" name="Google Shape;309;p36" title="Q lines"/>
            <p:cNvCxnSpPr/>
            <p:nvPr/>
          </p:nvCxnSpPr>
          <p:spPr>
            <a:xfrm>
              <a:off x="4951827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10" name="Google Shape;310;p36" title="Q lines"/>
            <p:cNvCxnSpPr/>
            <p:nvPr/>
          </p:nvCxnSpPr>
          <p:spPr>
            <a:xfrm>
              <a:off x="5599219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311" name="Google Shape;311;p36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May</a:t>
              </a:r>
              <a:endParaRPr sz="7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6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Jun</a:t>
              </a:r>
              <a:endParaRPr sz="750" b="0" i="0" u="none" strike="noStrike" cap="none">
                <a:solidFill>
                  <a:srgbClr val="F06B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6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Jul</a:t>
              </a:r>
              <a:endParaRPr sz="750" b="0" i="0" u="none" strike="noStrike" cap="none">
                <a:solidFill>
                  <a:srgbClr val="F06B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6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Aug</a:t>
              </a:r>
              <a:endParaRPr/>
            </a:p>
          </p:txBody>
        </p:sp>
      </p:grpSp>
      <p:grpSp>
        <p:nvGrpSpPr>
          <p:cNvPr id="315" name="Google Shape;315;p36" title="Year 1"/>
          <p:cNvGrpSpPr/>
          <p:nvPr/>
        </p:nvGrpSpPr>
        <p:grpSpPr>
          <a:xfrm>
            <a:off x="593761" y="2339285"/>
            <a:ext cx="2021576" cy="421313"/>
            <a:chOff x="791681" y="3119046"/>
            <a:chExt cx="2695434" cy="561751"/>
          </a:xfrm>
        </p:grpSpPr>
        <p:cxnSp>
          <p:nvCxnSpPr>
            <p:cNvPr id="316" name="Google Shape;316;p36" title="Q lines"/>
            <p:cNvCxnSpPr/>
            <p:nvPr/>
          </p:nvCxnSpPr>
          <p:spPr>
            <a:xfrm>
              <a:off x="1703309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317" name="Google Shape;317;p36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>
              <a:gsLst>
                <a:gs pos="0">
                  <a:srgbClr val="C1ACE5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6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6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6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2" name="Google Shape;322;p36" title="Q lines"/>
            <p:cNvCxnSpPr/>
            <p:nvPr/>
          </p:nvCxnSpPr>
          <p:spPr>
            <a:xfrm>
              <a:off x="1067475" y="3119046"/>
              <a:ext cx="0" cy="165471"/>
            </a:xfrm>
            <a:prstGeom prst="straightConnector1">
              <a:avLst/>
            </a:prstGeom>
            <a:noFill/>
            <a:ln w="15875" cap="flat" cmpd="sng">
              <a:solidFill>
                <a:srgbClr val="EE548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36" title="Q lines"/>
            <p:cNvCxnSpPr/>
            <p:nvPr/>
          </p:nvCxnSpPr>
          <p:spPr>
            <a:xfrm>
              <a:off x="2362259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24" name="Google Shape;324;p36" title="Q lines"/>
            <p:cNvCxnSpPr/>
            <p:nvPr/>
          </p:nvCxnSpPr>
          <p:spPr>
            <a:xfrm>
              <a:off x="3009651" y="3119046"/>
              <a:ext cx="0" cy="165471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325" name="Google Shape;325;p3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Jan</a:t>
              </a:r>
              <a:endParaRPr sz="7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6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Feb</a:t>
              </a:r>
              <a:endParaRPr sz="750" b="0" i="0" u="none" strike="noStrike" cap="none">
                <a:solidFill>
                  <a:srgbClr val="F06B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6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Mar</a:t>
              </a:r>
              <a:endParaRPr sz="750" b="0" i="0" u="none" strike="noStrike" cap="none">
                <a:solidFill>
                  <a:srgbClr val="F06B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6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 i="0" u="none" strike="noStrike" cap="none">
                  <a:solidFill>
                    <a:srgbClr val="F06B99"/>
                  </a:solidFill>
                  <a:latin typeface="Arial"/>
                  <a:ea typeface="Arial"/>
                  <a:cs typeface="Arial"/>
                  <a:sym typeface="Arial"/>
                </a:rPr>
                <a:t>Apr</a:t>
              </a:r>
              <a:endParaRPr sz="750" b="0" i="0" u="none" strike="noStrike" cap="none">
                <a:solidFill>
                  <a:srgbClr val="F06B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36" title="Milestone Number"/>
          <p:cNvSpPr/>
          <p:nvPr/>
        </p:nvSpPr>
        <p:spPr>
          <a:xfrm>
            <a:off x="4746213" y="3378018"/>
            <a:ext cx="305755" cy="305755"/>
          </a:xfrm>
          <a:prstGeom prst="ellipse">
            <a:avLst/>
          </a:prstGeom>
          <a:solidFill>
            <a:srgbClr val="006C81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chemeClr val="lt1"/>
                </a:solidFill>
              </a:rPr>
              <a:t>07</a:t>
            </a:r>
            <a:endParaRPr/>
          </a:p>
        </p:txBody>
      </p:sp>
      <p:pic>
        <p:nvPicPr>
          <p:cNvPr id="330" name="Google Shape;330;p36" title="callou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4570478" y="3004954"/>
            <a:ext cx="435769" cy="221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36" title="Milestone Text"/>
          <p:cNvGrpSpPr/>
          <p:nvPr/>
        </p:nvGrpSpPr>
        <p:grpSpPr>
          <a:xfrm>
            <a:off x="4510135" y="3850854"/>
            <a:ext cx="971087" cy="577591"/>
            <a:chOff x="2110555" y="2162177"/>
            <a:chExt cx="1294782" cy="770122"/>
          </a:xfrm>
        </p:grpSpPr>
        <p:sp>
          <p:nvSpPr>
            <p:cNvPr id="332" name="Google Shape;332;p36"/>
            <p:cNvSpPr txBox="1"/>
            <p:nvPr/>
          </p:nvSpPr>
          <p:spPr>
            <a:xfrm>
              <a:off x="2110555" y="2162177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Milestone</a:t>
              </a:r>
              <a:endParaRPr/>
            </a:p>
          </p:txBody>
        </p:sp>
        <p:sp>
          <p:nvSpPr>
            <p:cNvPr id="333" name="Google Shape;333;p36"/>
            <p:cNvSpPr txBox="1"/>
            <p:nvPr/>
          </p:nvSpPr>
          <p:spPr>
            <a:xfrm>
              <a:off x="2110555" y="2470633"/>
              <a:ext cx="1294782" cy="46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0" i="0" u="none" strike="noStrike" cap="none">
                  <a:solidFill>
                    <a:srgbClr val="EE5489"/>
                  </a:solidFill>
                  <a:latin typeface="Arial"/>
                  <a:ea typeface="Arial"/>
                  <a:cs typeface="Arial"/>
                  <a:sym typeface="Arial"/>
                </a:rPr>
                <a:t>Construct and centralize documentation</a:t>
              </a:r>
              <a:endParaRPr/>
            </a:p>
          </p:txBody>
        </p:sp>
        <p:sp>
          <p:nvSpPr>
            <p:cNvPr id="334" name="Google Shape;334;p36"/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36"/>
          <p:cNvSpPr/>
          <p:nvPr/>
        </p:nvSpPr>
        <p:spPr>
          <a:xfrm>
            <a:off x="4822479" y="1476152"/>
            <a:ext cx="305755" cy="305755"/>
          </a:xfrm>
          <a:prstGeom prst="ellipse">
            <a:avLst/>
          </a:prstGeom>
          <a:solidFill>
            <a:srgbClr val="EE5489"/>
          </a:solidFill>
          <a:ln>
            <a:noFill/>
          </a:ln>
          <a:effectLst>
            <a:outerShdw blurRad="254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08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36" title="callou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4868202" y="1979752"/>
            <a:ext cx="435769" cy="221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36" title="Milestone Text"/>
          <p:cNvGrpSpPr/>
          <p:nvPr/>
        </p:nvGrpSpPr>
        <p:grpSpPr>
          <a:xfrm>
            <a:off x="5459047" y="1026006"/>
            <a:ext cx="971087" cy="545633"/>
            <a:chOff x="9170729" y="2825146"/>
            <a:chExt cx="1294782" cy="727511"/>
          </a:xfrm>
        </p:grpSpPr>
        <p:sp>
          <p:nvSpPr>
            <p:cNvPr id="338" name="Google Shape;338;p36"/>
            <p:cNvSpPr txBox="1"/>
            <p:nvPr/>
          </p:nvSpPr>
          <p:spPr>
            <a:xfrm>
              <a:off x="9170729" y="2825146"/>
              <a:ext cx="12947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rgbClr val="EE5489"/>
                  </a:solidFill>
                </a:rPr>
                <a:t>Milestone</a:t>
              </a:r>
              <a:endParaRPr/>
            </a:p>
          </p:txBody>
        </p:sp>
        <p:sp>
          <p:nvSpPr>
            <p:cNvPr id="339" name="Google Shape;339;p36"/>
            <p:cNvSpPr txBox="1"/>
            <p:nvPr/>
          </p:nvSpPr>
          <p:spPr>
            <a:xfrm>
              <a:off x="9170729" y="3133602"/>
              <a:ext cx="1294782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rgbClr val="EE5489"/>
                  </a:solidFill>
                </a:rPr>
                <a:t>QA/QC</a:t>
              </a:r>
              <a:endParaRPr/>
            </a:p>
          </p:txBody>
        </p:sp>
        <p:sp>
          <p:nvSpPr>
            <p:cNvPr id="340" name="Google Shape;340;p36"/>
            <p:cNvSpPr txBox="1"/>
            <p:nvPr/>
          </p:nvSpPr>
          <p:spPr>
            <a:xfrm>
              <a:off x="9170730" y="3316920"/>
              <a:ext cx="1294781" cy="23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50" b="0" i="0" u="none" strike="noStrike" cap="none">
                <a:solidFill>
                  <a:srgbClr val="EE548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36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2" name="Google Shape;342;p3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12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1C74744-E7FF-2F4D-B485-A30C91D49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583" y="332799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7"/>
          <p:cNvSpPr txBox="1">
            <a:spLocks noGrp="1"/>
          </p:cNvSpPr>
          <p:nvPr>
            <p:ph type="title"/>
          </p:nvPr>
        </p:nvSpPr>
        <p:spPr>
          <a:xfrm>
            <a:off x="2035450" y="2205000"/>
            <a:ext cx="5073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System Design</a:t>
            </a:r>
            <a:endParaRPr/>
          </a:p>
        </p:txBody>
      </p:sp>
      <p:sp>
        <p:nvSpPr>
          <p:cNvPr id="348" name="Google Shape;348;p37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9" name="Google Shape;349;p3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13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6E48AF9-1F79-8942-99DC-E700D9989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706" y="314250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Detailed Design</a:t>
            </a:r>
            <a:endParaRPr/>
          </a:p>
        </p:txBody>
      </p:sp>
      <p:sp>
        <p:nvSpPr>
          <p:cNvPr id="355" name="Google Shape;355;p3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56" name="Google Shape;356;p38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14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357" name="Google Shape;357;p38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14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358" name="Google Shape;358;p38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59" name="Google Shape;35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174" y="986000"/>
            <a:ext cx="5540626" cy="35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tailed Diagram.mp3" descr="Detailed Diagram.mp3">
            <a:hlinkClick r:id="" action="ppaction://media"/>
            <a:extLst>
              <a:ext uri="{FF2B5EF4-FFF2-40B4-BE49-F238E27FC236}">
                <a16:creationId xmlns:a16="http://schemas.microsoft.com/office/drawing/2014/main" id="{1A57DAB6-E9B4-8840-A890-A8F87D165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7000" y="26378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Functional Decomposition</a:t>
            </a:r>
            <a:endParaRPr/>
          </a:p>
        </p:txBody>
      </p:sp>
      <p:sp>
        <p:nvSpPr>
          <p:cNvPr id="365" name="Google Shape;365;p39"/>
          <p:cNvSpPr txBox="1">
            <a:spLocks noGrp="1"/>
          </p:cNvSpPr>
          <p:nvPr>
            <p:ph type="body" idx="1"/>
          </p:nvPr>
        </p:nvSpPr>
        <p:spPr>
          <a:xfrm>
            <a:off x="311700" y="1268500"/>
            <a:ext cx="8520600" cy="3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DC Output Functional Decompositions: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Solar arrays generate electrical power</a:t>
            </a:r>
            <a:endParaRPr sz="1400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convert solar radiation into direct current electricity</a:t>
            </a:r>
            <a:endParaRPr dirty="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Wind turbine generates electrical power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Convert wind into direct current electricity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Solar and Wind  controller </a:t>
            </a:r>
            <a:endParaRPr sz="1400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MPPT tracks max power point and charges batteries</a:t>
            </a:r>
            <a:endParaRPr dirty="0"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Batteries </a:t>
            </a:r>
            <a:endParaRPr sz="1400"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Store energy supplied by a PV panels</a:t>
            </a:r>
            <a:endParaRPr dirty="0"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Load</a:t>
            </a:r>
            <a:endParaRPr sz="1400"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Resistors and used to approximate MPP  </a:t>
            </a:r>
            <a:r>
              <a:rPr lang="en" sz="1800" dirty="0"/>
              <a:t>     </a:t>
            </a:r>
            <a:endParaRPr sz="1800" dirty="0"/>
          </a:p>
        </p:txBody>
      </p:sp>
      <p:pic>
        <p:nvPicPr>
          <p:cNvPr id="366" name="Google Shape;366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3975" y="627425"/>
            <a:ext cx="2194875" cy="1227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367" name="Google Shape;367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3974" y="2737075"/>
            <a:ext cx="2194875" cy="12322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68" name="Google Shape;368;p39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15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369" name="Google Shape;369;p39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Functional Decomposition.mp3" descr="Functional Decomposition.mp3">
            <a:hlinkClick r:id="" action="ppaction://media"/>
            <a:extLst>
              <a:ext uri="{FF2B5EF4-FFF2-40B4-BE49-F238E27FC236}">
                <a16:creationId xmlns:a16="http://schemas.microsoft.com/office/drawing/2014/main" id="{9651C35A-5891-864E-A99F-A8E8F8E8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9938" y="7140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400"/>
              <a:t>Hardware and Software Platforms</a:t>
            </a:r>
            <a:endParaRPr sz="2400"/>
          </a:p>
        </p:txBody>
      </p:sp>
      <p:sp>
        <p:nvSpPr>
          <p:cNvPr id="375" name="Google Shape;375;p40"/>
          <p:cNvSpPr txBox="1">
            <a:spLocks noGrp="1"/>
          </p:cNvSpPr>
          <p:nvPr>
            <p:ph type="body" idx="1"/>
          </p:nvPr>
        </p:nvSpPr>
        <p:spPr>
          <a:xfrm>
            <a:off x="311700" y="1070676"/>
            <a:ext cx="8520600" cy="3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Hardware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" dirty="0"/>
              <a:t>Wind turbine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" dirty="0"/>
              <a:t>Solar Array</a:t>
            </a:r>
            <a:endParaRPr dirty="0"/>
          </a:p>
          <a:p>
            <a: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Enclosure</a:t>
            </a:r>
            <a:endParaRPr dirty="0"/>
          </a:p>
          <a:p>
            <a: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Batteries</a:t>
            </a:r>
            <a:endParaRPr dirty="0"/>
          </a:p>
          <a:p>
            <a: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DC/AC Loads</a:t>
            </a:r>
            <a:endParaRPr dirty="0"/>
          </a:p>
          <a:p>
            <a: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Converter</a:t>
            </a:r>
            <a:endParaRPr dirty="0"/>
          </a:p>
          <a:p>
            <a: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inverter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Software 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Arduino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Meter wiring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PV and wind model 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All software related work used MATLAB/SIMULINK</a:t>
            </a:r>
            <a:endParaRPr dirty="0"/>
          </a:p>
        </p:txBody>
      </p:sp>
      <p:sp>
        <p:nvSpPr>
          <p:cNvPr id="376" name="Google Shape;376;p40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16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377" name="Google Shape;377;p40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Hardware and software platform.mp3" descr="Hardware and software platform.mp3">
            <a:hlinkClick r:id="" action="ppaction://media"/>
            <a:extLst>
              <a:ext uri="{FF2B5EF4-FFF2-40B4-BE49-F238E27FC236}">
                <a16:creationId xmlns:a16="http://schemas.microsoft.com/office/drawing/2014/main" id="{6236D56C-1E5F-0149-9436-BDFB0AAE5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0165" y="6282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1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dirty="0"/>
              <a:t>SOFTWARE: </a:t>
            </a:r>
            <a:r>
              <a:rPr lang="en" sz="2400" dirty="0"/>
              <a:t>SIMULINK PV SYSTEM MODEL</a:t>
            </a:r>
            <a:endParaRPr sz="2400" dirty="0"/>
          </a:p>
        </p:txBody>
      </p:sp>
      <p:pic>
        <p:nvPicPr>
          <p:cNvPr id="383" name="Google Shape;38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5125" y="1976467"/>
            <a:ext cx="4944533" cy="191234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Solar PV behavior			MPPT behavior</a:t>
            </a:r>
            <a:endParaRPr/>
          </a:p>
        </p:txBody>
      </p:sp>
      <p:sp>
        <p:nvSpPr>
          <p:cNvPr id="385" name="Google Shape;385;p41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17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386" name="Google Shape;386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700" y="2175932"/>
            <a:ext cx="3599770" cy="151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1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SeniorDesignSlide17.mp3" descr="SeniorDesignSlide17.mp3">
            <a:hlinkClick r:id="" action="ppaction://media"/>
            <a:extLst>
              <a:ext uri="{FF2B5EF4-FFF2-40B4-BE49-F238E27FC236}">
                <a16:creationId xmlns:a16="http://schemas.microsoft.com/office/drawing/2014/main" id="{1F590E8C-CB01-E847-B474-B1DA5C8F1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353" y="358365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SOFTWARE: </a:t>
            </a:r>
            <a:r>
              <a:rPr lang="en" sz="2400" dirty="0"/>
              <a:t>SIMULINK WIND TURBINE SYSTEM MODEL</a:t>
            </a:r>
            <a:endParaRPr sz="2400" dirty="0"/>
          </a:p>
        </p:txBody>
      </p:sp>
      <p:sp>
        <p:nvSpPr>
          <p:cNvPr id="394" name="Google Shape;394;p42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5" name="Google Shape;395;p4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18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396" name="Google Shape;39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050" y="1048775"/>
            <a:ext cx="8196699" cy="33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ing.mp3" descr="Recording.mp3">
            <a:hlinkClick r:id="" action="ppaction://media"/>
            <a:extLst>
              <a:ext uri="{FF2B5EF4-FFF2-40B4-BE49-F238E27FC236}">
                <a16:creationId xmlns:a16="http://schemas.microsoft.com/office/drawing/2014/main" id="{D01D669B-0424-B14C-B470-BF612177C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847" y="40242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3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Test Plan</a:t>
            </a:r>
            <a:endParaRPr/>
          </a:p>
        </p:txBody>
      </p:sp>
      <p:sp>
        <p:nvSpPr>
          <p:cNvPr id="403" name="Google Shape;403;p4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Troubleshoot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Measure voltage throughout circuit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Trigger switches and relays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Ensure proper safety measures</a:t>
            </a:r>
          </a:p>
          <a:p>
            <a:pPr marL="5969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Lab Use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Team use and design testing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Students and peers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User with no prior knowledge</a:t>
            </a:r>
            <a:endParaRPr dirty="0"/>
          </a:p>
        </p:txBody>
      </p:sp>
      <p:sp>
        <p:nvSpPr>
          <p:cNvPr id="404" name="Google Shape;404;p43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19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405" name="Google Shape;405;p43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6" name="Google Shape;406;p43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19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Test plan.mp3" descr="Test plan.mp3">
            <a:hlinkClick r:id="" action="ppaction://media"/>
            <a:extLst>
              <a:ext uri="{FF2B5EF4-FFF2-40B4-BE49-F238E27FC236}">
                <a16:creationId xmlns:a16="http://schemas.microsoft.com/office/drawing/2014/main" id="{D088A58C-DD92-1344-AC2F-94496A579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6047" y="31413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Plan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 Design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Conclusion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Acknowledgements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17" name="Google Shape;117;p26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" name="Google Shape;118;p2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Slide 2" descr="Slide 2">
            <a:hlinkClick r:id="" action="ppaction://media"/>
            <a:extLst>
              <a:ext uri="{FF2B5EF4-FFF2-40B4-BE49-F238E27FC236}">
                <a16:creationId xmlns:a16="http://schemas.microsoft.com/office/drawing/2014/main" id="{AAFD2B5F-BC08-A246-BA4C-100511F98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700" y="30266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Prototype Implementations</a:t>
            </a:r>
            <a:endParaRPr/>
          </a:p>
        </p:txBody>
      </p:sp>
      <p:sp>
        <p:nvSpPr>
          <p:cNvPr id="412" name="Google Shape;412;p4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Previous Projects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Conceptual models previously developed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Most recent team created a product without wind energy</a:t>
            </a:r>
          </a:p>
          <a:p>
            <a:pPr marL="5969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Implementation timeline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Integration of solar PV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Functional solar PV system prototype by March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Final product by December 2020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Final product will be for lab use</a:t>
            </a:r>
            <a:endParaRPr dirty="0"/>
          </a:p>
        </p:txBody>
      </p:sp>
      <p:sp>
        <p:nvSpPr>
          <p:cNvPr id="413" name="Google Shape;413;p44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20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414" name="Google Shape;414;p44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5" name="Google Shape;415;p44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20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Recording-2.mp3" descr="Recording-2.mp3">
            <a:hlinkClick r:id="" action="ppaction://media"/>
            <a:extLst>
              <a:ext uri="{FF2B5EF4-FFF2-40B4-BE49-F238E27FC236}">
                <a16:creationId xmlns:a16="http://schemas.microsoft.com/office/drawing/2014/main" id="{479BFF30-455C-544A-BC50-6F080220E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0165" y="41461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5"/>
          <p:cNvSpPr txBox="1">
            <a:spLocks noGrp="1"/>
          </p:cNvSpPr>
          <p:nvPr>
            <p:ph type="title"/>
          </p:nvPr>
        </p:nvSpPr>
        <p:spPr>
          <a:xfrm>
            <a:off x="2807333" y="2205000"/>
            <a:ext cx="3529333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421" name="Google Shape;421;p45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2" name="Google Shape;422;p4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21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B29C429-709D-B94B-8BA7-3EFFC8B39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741" y="235360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6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Current Project Status</a:t>
            </a:r>
            <a:endParaRPr/>
          </a:p>
        </p:txBody>
      </p:sp>
      <p:sp>
        <p:nvSpPr>
          <p:cNvPr id="428" name="Google Shape;428;p4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Solar PV and Wind Generation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 hardware and Solar PV simulations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Solar PV lab manual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Wind Generation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Cost Analysis and BOM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Order equipment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Centralize documentation</a:t>
            </a:r>
            <a:endParaRPr/>
          </a:p>
        </p:txBody>
      </p:sp>
      <p:sp>
        <p:nvSpPr>
          <p:cNvPr id="429" name="Google Shape;429;p4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22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430" name="Google Shape;430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2259" y="1615036"/>
            <a:ext cx="1065111" cy="22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2259" y="1981293"/>
            <a:ext cx="1065111" cy="22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8979" y="3181529"/>
            <a:ext cx="1091669" cy="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8975" y="2895232"/>
            <a:ext cx="1091670" cy="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5537" y="2288260"/>
            <a:ext cx="1065111" cy="22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8979" y="3472674"/>
            <a:ext cx="1091669" cy="19254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6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37" name="Google Shape;43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5534" y="2581424"/>
            <a:ext cx="1065113" cy="22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A2BB88-AB68-794D-B793-D8C643787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410" y="7133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Next Semester</a:t>
            </a:r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Execute implementation of hybrid system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Centralize documentation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standard operating procedure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hazard analysis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Finalize lab manual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QA/QC checkout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Insure safety for all users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23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445" name="Google Shape;445;p47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9C5ECBD-1029-D146-8D61-7DD932EE2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7082" y="2525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8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Member Responsibility/Contributions</a:t>
            </a:r>
            <a:endParaRPr/>
          </a:p>
        </p:txBody>
      </p:sp>
      <p:sp>
        <p:nvSpPr>
          <p:cNvPr id="451" name="Google Shape;451;p4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Daniel: Lead Engineer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Ben: Test Engineer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Mohamed: Scribe Engineer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Samah: Research,cost analysis Engineer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Conner: Report Manager</a:t>
            </a:r>
            <a:endParaRPr/>
          </a:p>
        </p:txBody>
      </p:sp>
      <p:sp>
        <p:nvSpPr>
          <p:cNvPr id="452" name="Google Shape;452;p48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24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453" name="Google Shape;453;p48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8C3C7C9-725E-1946-8BD8-21E8AF9C1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5858" y="314250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9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459" name="Google Shape;459;p4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Professor Ajjarrapu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Pranav Sharma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Priya Vaddepally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ECpE department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group members</a:t>
            </a:r>
            <a:endParaRPr/>
          </a:p>
        </p:txBody>
      </p:sp>
      <p:sp>
        <p:nvSpPr>
          <p:cNvPr id="460" name="Google Shape;460;p49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61" name="Google Shape;461;p49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25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B27D307-3BC5-9B4C-9C1B-1338C9430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400" y="314250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7200">
                <a:latin typeface="Oswald"/>
                <a:ea typeface="Oswald"/>
                <a:cs typeface="Oswald"/>
                <a:sym typeface="Oswald"/>
              </a:rPr>
              <a:t>Questions?</a:t>
            </a:r>
            <a:endParaRPr sz="7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67" name="Google Shape;467;p50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26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468" name="Google Shape;468;p50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69" name="Google Shape;469;p50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26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021A8E4-AD1E-0141-B123-DF5BA55A8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29" y="290045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311700" y="22050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Project Plan</a:t>
            </a:r>
            <a:endParaRPr/>
          </a:p>
        </p:txBody>
      </p:sp>
      <p:sp>
        <p:nvSpPr>
          <p:cNvPr id="124" name="Google Shape;124;p27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p2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3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2" name="slide 3" descr="slide 3">
            <a:hlinkClick r:id="" action="ppaction://media"/>
            <a:extLst>
              <a:ext uri="{FF2B5EF4-FFF2-40B4-BE49-F238E27FC236}">
                <a16:creationId xmlns:a16="http://schemas.microsoft.com/office/drawing/2014/main" id="{E04E036A-3887-8D47-B907-8601733AC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700" y="30701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Problem Statement </a:t>
            </a:r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Background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Fossil fuels proven to have environmental impact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U.S Carbon Dioxide emissions = 1,763 million metric tons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Temperature rise of 2.5 to 10 degrees Fahrenheit</a:t>
            </a:r>
          </a:p>
          <a:p>
            <a:pPr marL="5715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Task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Design and develop a standalone hybrid renewable energy generation system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Wind and Solar PV energy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Hardware and software implementation in EE 452 Lab</a:t>
            </a:r>
            <a:endParaRPr dirty="0"/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 dirty="0"/>
              <a:t>  </a:t>
            </a:r>
            <a:endParaRPr dirty="0"/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4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133" name="Google Shape;133;p28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slide 4" descr="slide 4">
            <a:hlinkClick r:id="" action="ppaction://media"/>
            <a:extLst>
              <a:ext uri="{FF2B5EF4-FFF2-40B4-BE49-F238E27FC236}">
                <a16:creationId xmlns:a16="http://schemas.microsoft.com/office/drawing/2014/main" id="{E2A4E392-16C9-C340-902C-3D50B4257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1350" y="2525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Conceptual Sketch/Diagram</a:t>
            </a: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904742" y="1307690"/>
            <a:ext cx="824125" cy="363794"/>
          </a:xfrm>
          <a:prstGeom prst="rect">
            <a:avLst/>
          </a:prstGeom>
          <a:gradFill>
            <a:gsLst>
              <a:gs pos="0">
                <a:srgbClr val="00A1C5"/>
              </a:gs>
              <a:gs pos="100000">
                <a:srgbClr val="91E2FF"/>
              </a:gs>
            </a:gsLst>
            <a:lin ang="16200000" scaled="0"/>
          </a:gradFill>
          <a:ln w="9525" cap="flat" cmpd="sng">
            <a:solidFill>
              <a:srgbClr val="008EA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Solar Panel 1</a:t>
            </a:r>
            <a:endParaRPr/>
          </a:p>
        </p:txBody>
      </p:sp>
      <p:sp>
        <p:nvSpPr>
          <p:cNvPr id="140" name="Google Shape;140;p29"/>
          <p:cNvSpPr/>
          <p:nvPr/>
        </p:nvSpPr>
        <p:spPr>
          <a:xfrm>
            <a:off x="2001038" y="1307690"/>
            <a:ext cx="824125" cy="363794"/>
          </a:xfrm>
          <a:prstGeom prst="rect">
            <a:avLst/>
          </a:prstGeom>
          <a:gradFill>
            <a:gsLst>
              <a:gs pos="0">
                <a:srgbClr val="00A1C5"/>
              </a:gs>
              <a:gs pos="100000">
                <a:srgbClr val="91E2FF"/>
              </a:gs>
            </a:gsLst>
            <a:lin ang="16200000" scaled="0"/>
          </a:gradFill>
          <a:ln w="9525" cap="flat" cmpd="sng">
            <a:solidFill>
              <a:srgbClr val="008EA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Solar Panel 2</a:t>
            </a:r>
            <a:endParaRPr/>
          </a:p>
        </p:txBody>
      </p:sp>
      <p:sp>
        <p:nvSpPr>
          <p:cNvPr id="141" name="Google Shape;141;p29"/>
          <p:cNvSpPr txBox="1"/>
          <p:nvPr/>
        </p:nvSpPr>
        <p:spPr>
          <a:xfrm>
            <a:off x="2001061" y="3859577"/>
            <a:ext cx="1017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Battery 1</a:t>
            </a:r>
            <a:endParaRPr/>
          </a:p>
        </p:txBody>
      </p:sp>
      <p:sp>
        <p:nvSpPr>
          <p:cNvPr id="142" name="Google Shape;142;p29"/>
          <p:cNvSpPr txBox="1"/>
          <p:nvPr/>
        </p:nvSpPr>
        <p:spPr>
          <a:xfrm>
            <a:off x="2997604" y="3859577"/>
            <a:ext cx="1017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Battery 2</a:t>
            </a:r>
            <a:endParaRPr/>
          </a:p>
        </p:txBody>
      </p:sp>
      <p:sp>
        <p:nvSpPr>
          <p:cNvPr id="143" name="Google Shape;143;p29"/>
          <p:cNvSpPr/>
          <p:nvPr/>
        </p:nvSpPr>
        <p:spPr>
          <a:xfrm>
            <a:off x="2345968" y="2539867"/>
            <a:ext cx="972420" cy="324464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w="9525" cap="flat" cmpd="sng">
            <a:solidFill>
              <a:srgbClr val="F7E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Controller</a:t>
            </a:r>
            <a:endParaRPr/>
          </a:p>
        </p:txBody>
      </p:sp>
      <p:sp>
        <p:nvSpPr>
          <p:cNvPr id="144" name="Google Shape;144;p29"/>
          <p:cNvSpPr/>
          <p:nvPr/>
        </p:nvSpPr>
        <p:spPr>
          <a:xfrm>
            <a:off x="2277953" y="3493529"/>
            <a:ext cx="344129" cy="337073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9"/>
          <p:cNvSpPr/>
          <p:nvPr/>
        </p:nvSpPr>
        <p:spPr>
          <a:xfrm>
            <a:off x="3205316" y="3472810"/>
            <a:ext cx="344129" cy="337073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9"/>
          <p:cNvSpPr/>
          <p:nvPr/>
        </p:nvSpPr>
        <p:spPr>
          <a:xfrm>
            <a:off x="4055806" y="2215403"/>
            <a:ext cx="1032387" cy="32446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DC Load</a:t>
            </a:r>
            <a:endParaRPr/>
          </a:p>
        </p:txBody>
      </p:sp>
      <p:sp>
        <p:nvSpPr>
          <p:cNvPr id="147" name="Google Shape;147;p29"/>
          <p:cNvSpPr/>
          <p:nvPr/>
        </p:nvSpPr>
        <p:spPr>
          <a:xfrm>
            <a:off x="4085550" y="2885197"/>
            <a:ext cx="824125" cy="324464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w="9525" cap="flat" cmpd="sng">
            <a:solidFill>
              <a:srgbClr val="F7E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Inverter</a:t>
            </a:r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5966570" y="2243444"/>
            <a:ext cx="1032387" cy="32446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 Load</a:t>
            </a:r>
            <a:endParaRPr/>
          </a:p>
        </p:txBody>
      </p:sp>
      <p:sp>
        <p:nvSpPr>
          <p:cNvPr id="149" name="Google Shape;149;p29"/>
          <p:cNvSpPr/>
          <p:nvPr/>
        </p:nvSpPr>
        <p:spPr>
          <a:xfrm>
            <a:off x="3205316" y="1307690"/>
            <a:ext cx="824125" cy="363794"/>
          </a:xfrm>
          <a:prstGeom prst="rect">
            <a:avLst/>
          </a:prstGeom>
          <a:gradFill>
            <a:gsLst>
              <a:gs pos="0">
                <a:srgbClr val="00C4F0"/>
              </a:gs>
              <a:gs pos="100000">
                <a:srgbClr val="7FF2FF"/>
              </a:gs>
            </a:gsLst>
            <a:lin ang="16200000" scaled="0"/>
          </a:gradFill>
          <a:ln w="9525" cap="flat" cmpd="sng">
            <a:solidFill>
              <a:srgbClr val="00ADD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Wind Turbine</a:t>
            </a:r>
            <a:endParaRPr/>
          </a:p>
        </p:txBody>
      </p:sp>
      <p:cxnSp>
        <p:nvCxnSpPr>
          <p:cNvPr id="150" name="Google Shape;150;p29"/>
          <p:cNvCxnSpPr/>
          <p:nvPr/>
        </p:nvCxnSpPr>
        <p:spPr>
          <a:xfrm>
            <a:off x="1140542" y="1671484"/>
            <a:ext cx="0" cy="226143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29"/>
          <p:cNvCxnSpPr/>
          <p:nvPr/>
        </p:nvCxnSpPr>
        <p:spPr>
          <a:xfrm>
            <a:off x="3318387" y="1671484"/>
            <a:ext cx="0" cy="226143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" name="Google Shape;152;p29"/>
          <p:cNvCxnSpPr/>
          <p:nvPr/>
        </p:nvCxnSpPr>
        <p:spPr>
          <a:xfrm>
            <a:off x="2239969" y="1681317"/>
            <a:ext cx="0" cy="216310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3" name="Google Shape;153;p29"/>
          <p:cNvSpPr/>
          <p:nvPr/>
        </p:nvSpPr>
        <p:spPr>
          <a:xfrm>
            <a:off x="2494262" y="2018389"/>
            <a:ext cx="824125" cy="31091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AA1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Switch</a:t>
            </a:r>
            <a:endParaRPr/>
          </a:p>
        </p:txBody>
      </p:sp>
      <p:cxnSp>
        <p:nvCxnSpPr>
          <p:cNvPr id="154" name="Google Shape;154;p29"/>
          <p:cNvCxnSpPr/>
          <p:nvPr/>
        </p:nvCxnSpPr>
        <p:spPr>
          <a:xfrm rot="10800000" flipH="1">
            <a:off x="1140542" y="1887794"/>
            <a:ext cx="1684621" cy="9833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" name="Google Shape;155;p29"/>
          <p:cNvCxnSpPr/>
          <p:nvPr/>
        </p:nvCxnSpPr>
        <p:spPr>
          <a:xfrm flipH="1">
            <a:off x="2820247" y="1887794"/>
            <a:ext cx="4916" cy="130595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" name="Google Shape;156;p29"/>
          <p:cNvCxnSpPr/>
          <p:nvPr/>
        </p:nvCxnSpPr>
        <p:spPr>
          <a:xfrm rot="10800000" flipH="1">
            <a:off x="3047104" y="1903083"/>
            <a:ext cx="292292" cy="1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29"/>
          <p:cNvCxnSpPr/>
          <p:nvPr/>
        </p:nvCxnSpPr>
        <p:spPr>
          <a:xfrm>
            <a:off x="3047104" y="1897627"/>
            <a:ext cx="0" cy="120762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" name="Google Shape;158;p29"/>
          <p:cNvCxnSpPr/>
          <p:nvPr/>
        </p:nvCxnSpPr>
        <p:spPr>
          <a:xfrm>
            <a:off x="2915257" y="2323557"/>
            <a:ext cx="0" cy="216310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9" name="Google Shape;159;p29"/>
          <p:cNvCxnSpPr/>
          <p:nvPr/>
        </p:nvCxnSpPr>
        <p:spPr>
          <a:xfrm rot="10800000" flipH="1">
            <a:off x="3318387" y="2713943"/>
            <a:ext cx="496610" cy="1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" name="Google Shape;160;p29"/>
          <p:cNvCxnSpPr/>
          <p:nvPr/>
        </p:nvCxnSpPr>
        <p:spPr>
          <a:xfrm>
            <a:off x="3814997" y="1918231"/>
            <a:ext cx="0" cy="809277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" name="Google Shape;161;p29"/>
          <p:cNvCxnSpPr/>
          <p:nvPr/>
        </p:nvCxnSpPr>
        <p:spPr>
          <a:xfrm>
            <a:off x="3814997" y="1918231"/>
            <a:ext cx="689870" cy="1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" name="Google Shape;162;p29"/>
          <p:cNvCxnSpPr/>
          <p:nvPr/>
        </p:nvCxnSpPr>
        <p:spPr>
          <a:xfrm>
            <a:off x="4497613" y="1918231"/>
            <a:ext cx="0" cy="297172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163;p29"/>
          <p:cNvCxnSpPr/>
          <p:nvPr/>
        </p:nvCxnSpPr>
        <p:spPr>
          <a:xfrm>
            <a:off x="2423410" y="3230380"/>
            <a:ext cx="0" cy="263149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" name="Google Shape;164;p29"/>
          <p:cNvCxnSpPr/>
          <p:nvPr/>
        </p:nvCxnSpPr>
        <p:spPr>
          <a:xfrm>
            <a:off x="3339396" y="3245874"/>
            <a:ext cx="0" cy="226936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29"/>
          <p:cNvCxnSpPr/>
          <p:nvPr/>
        </p:nvCxnSpPr>
        <p:spPr>
          <a:xfrm>
            <a:off x="2423410" y="3245874"/>
            <a:ext cx="915986" cy="0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29"/>
          <p:cNvCxnSpPr/>
          <p:nvPr/>
        </p:nvCxnSpPr>
        <p:spPr>
          <a:xfrm flipH="1">
            <a:off x="2906325" y="2905916"/>
            <a:ext cx="8932" cy="324464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29"/>
          <p:cNvCxnSpPr>
            <a:endCxn id="147" idx="1"/>
          </p:cNvCxnSpPr>
          <p:nvPr/>
        </p:nvCxnSpPr>
        <p:spPr>
          <a:xfrm rot="10800000" flipH="1">
            <a:off x="2927250" y="3047429"/>
            <a:ext cx="1158300" cy="20700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8" name="Google Shape;168;p29"/>
          <p:cNvCxnSpPr/>
          <p:nvPr/>
        </p:nvCxnSpPr>
        <p:spPr>
          <a:xfrm rot="10800000" flipH="1">
            <a:off x="4921694" y="3047429"/>
            <a:ext cx="617172" cy="16756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29"/>
          <p:cNvCxnSpPr/>
          <p:nvPr/>
        </p:nvCxnSpPr>
        <p:spPr>
          <a:xfrm>
            <a:off x="5538866" y="1953091"/>
            <a:ext cx="0" cy="1094338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" name="Google Shape;170;p29"/>
          <p:cNvCxnSpPr/>
          <p:nvPr/>
        </p:nvCxnSpPr>
        <p:spPr>
          <a:xfrm rot="10800000" flipH="1">
            <a:off x="5538866" y="1953091"/>
            <a:ext cx="943897" cy="2503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1" name="Google Shape;171;p29"/>
          <p:cNvCxnSpPr/>
          <p:nvPr/>
        </p:nvCxnSpPr>
        <p:spPr>
          <a:xfrm>
            <a:off x="6482763" y="1963874"/>
            <a:ext cx="0" cy="297172"/>
          </a:xfrm>
          <a:prstGeom prst="straightConnector1">
            <a:avLst/>
          </a:prstGeom>
          <a:noFill/>
          <a:ln w="9525" cap="flat" cmpd="sng">
            <a:solidFill>
              <a:srgbClr val="5B7A8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p29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3" name="Google Shape;173;p29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5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3" name="Conceptual sketch.mp3" descr="Conceptual sketch.mp3">
            <a:hlinkClick r:id="" action="ppaction://media"/>
            <a:extLst>
              <a:ext uri="{FF2B5EF4-FFF2-40B4-BE49-F238E27FC236}">
                <a16:creationId xmlns:a16="http://schemas.microsoft.com/office/drawing/2014/main" id="{E3040924-278A-8948-94DB-98DB3F619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2962" y="49489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400"/>
              <a:t>Functional Requirements</a:t>
            </a:r>
            <a:r>
              <a:rPr lang="en" sz="2800"/>
              <a:t>  </a:t>
            </a:r>
            <a:endParaRPr sz="2800"/>
          </a:p>
        </p:txBody>
      </p:sp>
      <p:sp>
        <p:nvSpPr>
          <p:cNvPr id="179" name="Google Shape;179;p3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Model solar PV panels and wind simulations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Generation energy from solar cell and wind turbine.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Power conversion from AC to DC and from DC to AC.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Maintain power quality of system for various loads.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Storage of the excess power.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9144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dirty="0"/>
          </a:p>
        </p:txBody>
      </p:sp>
      <p:sp>
        <p:nvSpPr>
          <p:cNvPr id="180" name="Google Shape;180;p30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6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functional requirement.mp3" descr="functional requirement.mp3">
            <a:hlinkClick r:id="" action="ppaction://media"/>
            <a:extLst>
              <a:ext uri="{FF2B5EF4-FFF2-40B4-BE49-F238E27FC236}">
                <a16:creationId xmlns:a16="http://schemas.microsoft.com/office/drawing/2014/main" id="{43CC9DE9-DC54-234E-B11A-259AF303B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000" y="303698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400"/>
              <a:t>Non-functional Requirements </a:t>
            </a:r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Generate clean energy using maximum power point tracking algorithm, inverters, battery bank, and controllers.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Adheres to IEEE standards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Regeneration system adheres to safety standards.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Metering of systems to prevent overvoltage/overcurrent.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 and implementation.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lab experiments for students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7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190" name="Google Shape;190;p31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Non-functional req.mp3" descr="Non-functional req.mp3">
            <a:hlinkClick r:id="" action="ppaction://media"/>
            <a:extLst>
              <a:ext uri="{FF2B5EF4-FFF2-40B4-BE49-F238E27FC236}">
                <a16:creationId xmlns:a16="http://schemas.microsoft.com/office/drawing/2014/main" id="{BEE767F1-FF40-034A-BE0B-F0C807907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000" y="36484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Constraints and Considerations</a:t>
            </a:r>
            <a:r>
              <a:rPr lang="en" sz="4800"/>
              <a:t> </a:t>
            </a:r>
            <a:r>
              <a:rPr lang="en" sz="2400"/>
              <a:t>  </a:t>
            </a:r>
            <a:endParaRPr/>
          </a:p>
        </p:txBody>
      </p:sp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311700" y="986000"/>
            <a:ext cx="8520600" cy="3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Constraints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Geographical location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of lab: COVID-19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Non-ideal climate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Energy efficiency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losses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Considerations</a:t>
            </a:r>
            <a:endParaRPr sz="140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Safety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Risk analysis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Functionality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Equipment specification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Load management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Cost 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Educational benefits</a:t>
            </a:r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8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slide 8" descr="slide 8">
            <a:hlinkClick r:id="" action="ppaction://media"/>
            <a:extLst>
              <a:ext uri="{FF2B5EF4-FFF2-40B4-BE49-F238E27FC236}">
                <a16:creationId xmlns:a16="http://schemas.microsoft.com/office/drawing/2014/main" id="{80F43183-F977-A047-B5CC-7D8546FB0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2212" y="1648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983400" y="25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Market Survey</a:t>
            </a:r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Benefits</a:t>
            </a:r>
            <a:endParaRPr dirty="0"/>
          </a:p>
          <a:p>
            <a:pPr marL="857250" lvl="1" indent="-285750">
              <a:spcBef>
                <a:spcPts val="0"/>
              </a:spcBef>
              <a:buSzPts val="1800"/>
            </a:pPr>
            <a:r>
              <a:rPr lang="en" dirty="0"/>
              <a:t>0.5 </a:t>
            </a:r>
            <a:r>
              <a:rPr lang="en" dirty="0" err="1"/>
              <a:t>tonnes</a:t>
            </a:r>
            <a:r>
              <a:rPr lang="en" dirty="0"/>
              <a:t> CO2 avoided (2007-2015)</a:t>
            </a:r>
            <a:endParaRPr dirty="0"/>
          </a:p>
          <a:p>
            <a:pPr marL="857250" lvl="1" indent="-285750">
              <a:spcBef>
                <a:spcPts val="0"/>
              </a:spcBef>
              <a:buSzPts val="1800"/>
            </a:pPr>
            <a:r>
              <a:rPr lang="en" dirty="0"/>
              <a:t>7000 mortalities avoided (2007-2015)</a:t>
            </a:r>
            <a:endParaRPr dirty="0"/>
          </a:p>
          <a:p>
            <a:pPr marL="857250" lvl="1" indent="-285750">
              <a:spcBef>
                <a:spcPts val="0"/>
              </a:spcBef>
              <a:buSzPts val="1800"/>
            </a:pPr>
            <a:r>
              <a:rPr lang="en" dirty="0"/>
              <a:t>Annual savings of $87.8 billion (2015)</a:t>
            </a:r>
            <a:endParaRPr dirty="0"/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Significance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Contribute to climate change goals</a:t>
            </a:r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Increase in wind and solar deployment</a:t>
            </a:r>
            <a:endParaRPr dirty="0"/>
          </a:p>
          <a:p>
            <a: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Education for students</a:t>
            </a:r>
            <a:endParaRPr dirty="0"/>
          </a:p>
          <a:p>
            <a: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dirty="0"/>
              <a:t>Scalability</a:t>
            </a:r>
            <a:endParaRPr dirty="0"/>
          </a:p>
        </p:txBody>
      </p:sp>
      <p:sp>
        <p:nvSpPr>
          <p:cNvPr id="206" name="Google Shape;206;p33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>
                <a:solidFill>
                  <a:srgbClr val="FFFFFF"/>
                </a:solidFill>
              </a:rPr>
              <a:t>9</a:t>
            </a:fld>
            <a:endParaRPr sz="1400">
              <a:solidFill>
                <a:srgbClr val="FFFFFF"/>
              </a:solidFill>
            </a:endParaRPr>
          </a:p>
        </p:txBody>
      </p:sp>
      <p:sp>
        <p:nvSpPr>
          <p:cNvPr id="207" name="Google Shape;207;p33"/>
          <p:cNvSpPr txBox="1"/>
          <p:nvPr/>
        </p:nvSpPr>
        <p:spPr>
          <a:xfrm>
            <a:off x="5701750" y="4827450"/>
            <a:ext cx="816000" cy="315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20-16</a:t>
            </a:r>
            <a:endParaRPr sz="1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slide 9" descr="slide 9">
            <a:hlinkClick r:id="" action="ppaction://media"/>
            <a:extLst>
              <a:ext uri="{FF2B5EF4-FFF2-40B4-BE49-F238E27FC236}">
                <a16:creationId xmlns:a16="http://schemas.microsoft.com/office/drawing/2014/main" id="{E0FD103A-9479-1747-A81C-3EB39AFB7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5694" y="7089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1021</Words>
  <Application>Microsoft Macintosh PowerPoint</Application>
  <PresentationFormat>On-screen Show (16:9)</PresentationFormat>
  <Paragraphs>333</Paragraphs>
  <Slides>26</Slides>
  <Notes>26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Source Code Pro</vt:lpstr>
      <vt:lpstr>Arial</vt:lpstr>
      <vt:lpstr>Courier New</vt:lpstr>
      <vt:lpstr>Oswald</vt:lpstr>
      <vt:lpstr>Times New Roman</vt:lpstr>
      <vt:lpstr>Simple Light</vt:lpstr>
      <vt:lpstr>Modern Writer</vt:lpstr>
      <vt:lpstr>Small Scale Stand Alone Hybrid Solar PV and Wind Energy Generation System for EE 452 Lab </vt:lpstr>
      <vt:lpstr>Agenda</vt:lpstr>
      <vt:lpstr>Project Plan</vt:lpstr>
      <vt:lpstr>Problem Statement </vt:lpstr>
      <vt:lpstr>Conceptual Sketch/Diagram</vt:lpstr>
      <vt:lpstr>Functional Requirements  </vt:lpstr>
      <vt:lpstr>Non-functional Requirements </vt:lpstr>
      <vt:lpstr>Constraints and Considerations   </vt:lpstr>
      <vt:lpstr>Market Survey</vt:lpstr>
      <vt:lpstr>Potential risks and Mitigation</vt:lpstr>
      <vt:lpstr>Resource and Cost Estimate</vt:lpstr>
      <vt:lpstr>Project Milestones and Schedule</vt:lpstr>
      <vt:lpstr>System Design</vt:lpstr>
      <vt:lpstr>Detailed Design</vt:lpstr>
      <vt:lpstr>Functional Decomposition</vt:lpstr>
      <vt:lpstr>Hardware and Software Platforms</vt:lpstr>
      <vt:lpstr>SOFTWARE: SIMULINK PV SYSTEM MODEL</vt:lpstr>
      <vt:lpstr>SOFTWARE: SIMULINK WIND TURBINE SYSTEM MODEL</vt:lpstr>
      <vt:lpstr>Test Plan</vt:lpstr>
      <vt:lpstr>Prototype Implementations</vt:lpstr>
      <vt:lpstr>Conclusion</vt:lpstr>
      <vt:lpstr>Current Project Status</vt:lpstr>
      <vt:lpstr>Next Semester</vt:lpstr>
      <vt:lpstr>Member Responsibility/Contributions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Scale Stand Alone Hybrid Solar PV and Wind Energy Generation System for EE 452 Lab </dc:title>
  <cp:lastModifiedBy>Mendez, Daniel R</cp:lastModifiedBy>
  <cp:revision>8</cp:revision>
  <dcterms:modified xsi:type="dcterms:W3CDTF">2020-04-27T04:30:54Z</dcterms:modified>
</cp:coreProperties>
</file>